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41"/>
  </p:notesMasterIdLst>
  <p:sldIdLst>
    <p:sldId id="256" r:id="rId3"/>
    <p:sldId id="381" r:id="rId4"/>
    <p:sldId id="293" r:id="rId5"/>
    <p:sldId id="292" r:id="rId6"/>
    <p:sldId id="414" r:id="rId7"/>
    <p:sldId id="385" r:id="rId8"/>
    <p:sldId id="387" r:id="rId9"/>
    <p:sldId id="388" r:id="rId10"/>
    <p:sldId id="417" r:id="rId11"/>
    <p:sldId id="390" r:id="rId12"/>
    <p:sldId id="416" r:id="rId13"/>
    <p:sldId id="389" r:id="rId14"/>
    <p:sldId id="367" r:id="rId15"/>
    <p:sldId id="377" r:id="rId16"/>
    <p:sldId id="378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8" r:id="rId31"/>
    <p:sldId id="413" r:id="rId32"/>
    <p:sldId id="409" r:id="rId33"/>
    <p:sldId id="410" r:id="rId34"/>
    <p:sldId id="286" r:id="rId35"/>
    <p:sldId id="415" r:id="rId36"/>
    <p:sldId id="412" r:id="rId37"/>
    <p:sldId id="312" r:id="rId38"/>
    <p:sldId id="379" r:id="rId39"/>
    <p:sldId id="375" r:id="rId40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42"/>
    </p:embeddedFont>
    <p:embeddedFont>
      <p:font typeface="Aptos Narrow" panose="020B0004020202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Figtree" panose="020B0604020202020204" charset="0"/>
      <p:regular r:id="rId55"/>
      <p:bold r:id="rId56"/>
      <p:italic r:id="rId57"/>
      <p:boldItalic r:id="rId58"/>
    </p:embeddedFont>
    <p:embeddedFont>
      <p:font typeface="Fira Sans Extra Condensed" panose="020B0503050000020004" pitchFamily="34" charset="0"/>
      <p:regular r:id="rId59"/>
      <p:bold r:id="rId60"/>
    </p:embeddedFont>
    <p:embeddedFont>
      <p:font typeface="Geologica" panose="020B0604020202020204" charset="0"/>
      <p:regular r:id="rId61"/>
      <p:bold r:id="rId62"/>
    </p:embeddedFont>
    <p:embeddedFont>
      <p:font typeface="Geologica SemiBold" panose="020B0604020202020204" charset="0"/>
      <p:regular r:id="rId63"/>
      <p:bold r:id="rId64"/>
    </p:embeddedFont>
    <p:embeddedFont>
      <p:font typeface="Nunito Light" pitchFamily="2" charset="0"/>
      <p:regular r:id="rId65"/>
      <p:italic r:id="rId66"/>
    </p:embeddedFont>
    <p:embeddedFont>
      <p:font typeface="Proxima Nova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A9CD793-6F49-7843-B25E-A162E3C17C2C}">
          <p14:sldIdLst>
            <p14:sldId id="256"/>
            <p14:sldId id="381"/>
            <p14:sldId id="293"/>
            <p14:sldId id="292"/>
            <p14:sldId id="414"/>
            <p14:sldId id="385"/>
            <p14:sldId id="387"/>
            <p14:sldId id="388"/>
            <p14:sldId id="417"/>
            <p14:sldId id="390"/>
            <p14:sldId id="416"/>
            <p14:sldId id="389"/>
            <p14:sldId id="367"/>
            <p14:sldId id="377"/>
            <p14:sldId id="378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8"/>
            <p14:sldId id="413"/>
            <p14:sldId id="409"/>
          </p14:sldIdLst>
        </p14:section>
        <p14:section name="Annexes" id="{17D4F084-5787-B74A-82A7-F1FEFA8F1A34}">
          <p14:sldIdLst>
            <p14:sldId id="410"/>
            <p14:sldId id="286"/>
            <p14:sldId id="415"/>
            <p14:sldId id="412"/>
            <p14:sldId id="312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FFFF"/>
    <a:srgbClr val="FF9300"/>
    <a:srgbClr val="FF2600"/>
    <a:srgbClr val="000000"/>
    <a:srgbClr val="0096FF"/>
    <a:srgbClr val="8BCDFF"/>
    <a:srgbClr val="164D73"/>
    <a:srgbClr val="FCFAF9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 autoAdjust="0"/>
    <p:restoredTop sz="93173" autoAdjust="0"/>
  </p:normalViewPr>
  <p:slideViewPr>
    <p:cSldViewPr snapToGrid="0">
      <p:cViewPr varScale="1">
        <p:scale>
          <a:sx n="105" d="100"/>
          <a:sy n="105" d="100"/>
        </p:scale>
        <p:origin x="66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77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44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6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40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1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073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68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3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20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92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8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1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81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3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customXml" Target="../ink/ink2.xml"/><Relationship Id="rId5" Type="http://schemas.openxmlformats.org/officeDocument/2006/relationships/image" Target="../media/image74.svg"/><Relationship Id="rId10" Type="http://schemas.openxmlformats.org/officeDocument/2006/relationships/image" Target="../media/image300.png"/><Relationship Id="rId4" Type="http://schemas.openxmlformats.org/officeDocument/2006/relationships/image" Target="../media/image73.png"/><Relationship Id="rId9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5.sv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71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image" Target="../media/image91.png"/><Relationship Id="rId5" Type="http://schemas.openxmlformats.org/officeDocument/2006/relationships/image" Target="../media/image86.sv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73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gif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fex-1/Projet_digital" TargetMode="External"/><Relationship Id="rId2" Type="http://schemas.openxmlformats.org/officeDocument/2006/relationships/hyperlink" Target="https://fr.openfoodfacts.org/data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5" Type="http://schemas.openxmlformats.org/officeDocument/2006/relationships/image" Target="../media/image44.png"/><Relationship Id="rId10" Type="http://schemas.openxmlformats.org/officeDocument/2006/relationships/image" Target="../media/image43.png"/><Relationship Id="rId4" Type="http://schemas.openxmlformats.org/officeDocument/2006/relationships/image" Target="../media/image41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D63C81-660D-E883-475E-D06F5211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427" y="511739"/>
            <a:ext cx="6381606" cy="370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4025D49-4105-6E4D-C350-AD3FEA1F6D2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2790" y="2067228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E7EB60-5501-C855-A46F-2EB93BD3D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089" y="2449453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F14E2BD-08A8-7AEF-11E7-250524DC0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87" y="1268238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5E4279-E858-3C15-F2F8-76F793124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430" y="170351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26690" y="1842579"/>
            <a:ext cx="1458342" cy="1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4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CF6F78FE-B332-0B85-795A-8F7C7D8FFC0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8594" y="2075351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A3B35E-8878-22DB-3930-8C932A496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893" y="2457576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6BAF916-3449-5869-6DA7-4CA74D3B6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91" y="1276361"/>
            <a:ext cx="4380940" cy="40536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B68FDA-C7CA-271F-BE64-FA23687E9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34" y="1711638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3263" y="1935948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5520" y="1876708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91370" y="1484132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8E200043-79EC-E8DB-F467-7B9B0F04E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355" y="1759133"/>
            <a:ext cx="812617" cy="812617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377B9B30-C0CA-45B2-5A43-D655778986A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FEAB3F0-E317-3BFD-60C1-161D0D12E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D4139ADA-EA54-674C-79BD-565AB9FA8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3" y="1275110"/>
            <a:ext cx="4380940" cy="40536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8F3C775-A249-7433-6925-0E09762B5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66" y="1730993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388" y="2043362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5A401EF6-C6C0-C81B-3F9C-205D94F82A0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1858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B6BCBD-4420-0807-EA3E-5B0E9395E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170" y="2406448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49EDB86-C8F3-80F1-BEC1-C04076019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72" y="1354434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BB12C0-D045-04C1-E7B3-846683FD5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915" y="1789711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D9A861F8-6495-FA04-514A-E35E626894B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790" y="2047110"/>
            <a:ext cx="3940201" cy="3254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DCE2D8-B0D7-7C20-1482-3ACD66EC3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89" y="2429335"/>
            <a:ext cx="3787576" cy="200584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B692BD03-5D9A-3990-D735-B8C1860D7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87" y="1248120"/>
            <a:ext cx="4380940" cy="4053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A97FCB-4FEB-1408-3D64-66D7C31E9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430" y="1683397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297" y="751429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658082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 </a:t>
            </a:r>
            <a:r>
              <a:rPr lang="en" dirty="0" err="1"/>
              <a:t>formulaire</a:t>
            </a:r>
            <a:endParaRPr lang="en" dirty="0"/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5930" y="2793043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liens VBA/Python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882542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Machine learning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</p:spTree>
    <p:extLst>
      <p:ext uri="{BB962C8B-B14F-4D97-AF65-F5344CB8AC3E}">
        <p14:creationId xmlns:p14="http://schemas.microsoft.com/office/powerpoint/2010/main" val="397738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4628430-20A7-4C7F-DCBB-AA754D1426B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39369E-359E-F0C3-689B-494A117FE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95AFF17-6054-306C-9636-3D88B8D49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54A81D-250E-F9A5-31AF-2F93903F6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73921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15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en deux/trois mots branchés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860389"/>
              </p:ext>
            </p:extLst>
          </p:nvPr>
        </p:nvGraphicFramePr>
        <p:xfrm>
          <a:off x="-1181050" y="660943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3D8A4BE-240D-2766-3CC6-10503F3D9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599047"/>
              </p:ext>
            </p:extLst>
          </p:nvPr>
        </p:nvGraphicFramePr>
        <p:xfrm>
          <a:off x="4512040" y="1406029"/>
          <a:ext cx="4212236" cy="1320800"/>
        </p:xfrm>
        <a:graphic>
          <a:graphicData uri="http://schemas.openxmlformats.org/drawingml/2006/table">
            <a:tbl>
              <a:tblPr firstRow="1" bandRow="1">
                <a:tableStyleId>{1D773CD6-0190-413F-A655-15DB0BC5D4B7}</a:tableStyleId>
              </a:tblPr>
              <a:tblGrid>
                <a:gridCol w="1573967">
                  <a:extLst>
                    <a:ext uri="{9D8B030D-6E8A-4147-A177-3AD203B41FA5}">
                      <a16:colId xmlns:a16="http://schemas.microsoft.com/office/drawing/2014/main" val="3966909159"/>
                    </a:ext>
                  </a:extLst>
                </a:gridCol>
                <a:gridCol w="1311639">
                  <a:extLst>
                    <a:ext uri="{9D8B030D-6E8A-4147-A177-3AD203B41FA5}">
                      <a16:colId xmlns:a16="http://schemas.microsoft.com/office/drawing/2014/main" val="463032656"/>
                    </a:ext>
                  </a:extLst>
                </a:gridCol>
                <a:gridCol w="1326630">
                  <a:extLst>
                    <a:ext uri="{9D8B030D-6E8A-4147-A177-3AD203B41FA5}">
                      <a16:colId xmlns:a16="http://schemas.microsoft.com/office/drawing/2014/main" val="143410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Modèles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Profondeur maximale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Nombre d’arbres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37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Producteur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Consommateur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133365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883385CE-E110-B1EE-E6A0-E55A15ADF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475" y="0"/>
            <a:ext cx="1223050" cy="1223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49BD62-18A7-D64F-DC75-87FAF87DF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23050" cy="12230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81149C1-13B4-A294-B139-B2FA5383A45E}"/>
              </a:ext>
            </a:extLst>
          </p:cNvPr>
          <p:cNvSpPr txBox="1"/>
          <p:nvPr/>
        </p:nvSpPr>
        <p:spPr>
          <a:xfrm>
            <a:off x="4646950" y="3036888"/>
            <a:ext cx="4212236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Recherche des hyperparamètres optimaux sur </a:t>
            </a:r>
            <a:r>
              <a:rPr lang="fr-FR" sz="1600"/>
              <a:t>l’ensemble d’apprentissage</a:t>
            </a:r>
            <a:endParaRPr lang="fr-F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Sélection des variables par la backward </a:t>
            </a:r>
            <a:r>
              <a:rPr lang="fr-FR" sz="1600" dirty="0" err="1"/>
              <a:t>selection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86727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Consommateur : ~17%</a:t>
            </a:r>
          </a:p>
        </p:txBody>
      </p:sp>
    </p:spTree>
    <p:extLst>
      <p:ext uri="{BB962C8B-B14F-4D97-AF65-F5344CB8AC3E}">
        <p14:creationId xmlns:p14="http://schemas.microsoft.com/office/powerpoint/2010/main" val="416167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D0DF40-3763-2BA7-2EA0-9DB185136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1" r="3927" b="3644"/>
          <a:stretch/>
        </p:blipFill>
        <p:spPr>
          <a:xfrm>
            <a:off x="4631612" y="0"/>
            <a:ext cx="3894973" cy="43437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3CD3B6F-941F-CDE4-82B3-8EEB987E1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6" r="7076"/>
          <a:stretch/>
        </p:blipFill>
        <p:spPr>
          <a:xfrm>
            <a:off x="1055077" y="83821"/>
            <a:ext cx="3673231" cy="43437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14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158943"/>
              </p:ext>
            </p:extLst>
          </p:nvPr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  <p:pic>
        <p:nvPicPr>
          <p:cNvPr id="5" name="Image 4" descr="Une image contenant capture d’écran, cercle, symbole, clipart&#10;&#10;Description générée automatiquement">
            <a:extLst>
              <a:ext uri="{FF2B5EF4-FFF2-40B4-BE49-F238E27FC236}">
                <a16:creationId xmlns:a16="http://schemas.microsoft.com/office/drawing/2014/main" id="{522BCD71-4FEC-6F14-1799-3D1CDD1534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3950" y="4330361"/>
            <a:ext cx="603299" cy="603299"/>
          </a:xfrm>
          <a:prstGeom prst="rect">
            <a:avLst/>
          </a:prstGeom>
        </p:spPr>
      </p:pic>
      <p:pic>
        <p:nvPicPr>
          <p:cNvPr id="6" name="Image 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E1CB60C-8912-A2D8-D26F-326053FDAF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7061" y="3963540"/>
            <a:ext cx="397076" cy="39707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24E2FD3-3E56-0753-4C5E-25854AF7EA25}"/>
              </a:ext>
            </a:extLst>
          </p:cNvPr>
          <p:cNvSpPr txBox="1"/>
          <p:nvPr/>
        </p:nvSpPr>
        <p:spPr>
          <a:xfrm>
            <a:off x="1215485" y="4102724"/>
            <a:ext cx="1146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100g</a:t>
            </a:r>
          </a:p>
        </p:txBody>
      </p:sp>
    </p:spTree>
    <p:extLst>
      <p:ext uri="{BB962C8B-B14F-4D97-AF65-F5344CB8AC3E}">
        <p14:creationId xmlns:p14="http://schemas.microsoft.com/office/powerpoint/2010/main" val="346337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254684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1B7E50-4E4A-AAA8-B272-204AC741E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4" y="2370593"/>
            <a:ext cx="3787576" cy="2005842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732CD9B9-21EB-9CBF-4C7B-8D629C37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662010-2FDB-F799-7B98-78F25F23F3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8032A73-691C-1107-B33A-3012420DC5E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036" y="1988368"/>
            <a:ext cx="3940201" cy="3254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F9B730-3783-A095-709D-727FFA9D1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349" y="2370593"/>
            <a:ext cx="3787576" cy="20058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D8D3DBE-75B1-947B-2833-D6AE5A25D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2" y="1189378"/>
            <a:ext cx="4380940" cy="40536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C456EAD-D241-F9AF-68EA-9D3BFBB45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35" y="1624655"/>
            <a:ext cx="4094854" cy="2532405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360" y="2580070"/>
            <a:ext cx="1386070" cy="13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39374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CC15B-407D-B6AD-6276-AE877969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290" y="-167230"/>
            <a:ext cx="5685503" cy="1034957"/>
          </a:xfrm>
        </p:spPr>
        <p:txBody>
          <a:bodyPr/>
          <a:lstStyle/>
          <a:p>
            <a:pPr algn="ctr"/>
            <a:r>
              <a:rPr lang="fr-FR" sz="3200" dirty="0"/>
              <a:t>Le trio de choc noté</a:t>
            </a:r>
          </a:p>
        </p:txBody>
      </p:sp>
      <p:pic>
        <p:nvPicPr>
          <p:cNvPr id="1026" name="Picture 2" descr="Formations Programmation - dixIT Formations">
            <a:extLst>
              <a:ext uri="{FF2B5EF4-FFF2-40B4-BE49-F238E27FC236}">
                <a16:creationId xmlns:a16="http://schemas.microsoft.com/office/drawing/2014/main" id="{BD31F437-5327-DB0D-DF76-EFB268BD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2" y="2782173"/>
            <a:ext cx="1959517" cy="19595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Colorée D'analyse De Statistiques Et De Données ...">
            <a:extLst>
              <a:ext uri="{FF2B5EF4-FFF2-40B4-BE49-F238E27FC236}">
                <a16:creationId xmlns:a16="http://schemas.microsoft.com/office/drawing/2014/main" id="{F6A31CE6-A8CD-9955-F863-773190E7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4" y="2782173"/>
            <a:ext cx="1959517" cy="19595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– Logos Download">
            <a:extLst>
              <a:ext uri="{FF2B5EF4-FFF2-40B4-BE49-F238E27FC236}">
                <a16:creationId xmlns:a16="http://schemas.microsoft.com/office/drawing/2014/main" id="{D004CF49-8119-86F6-ECF7-F0B70064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29" y="1007472"/>
            <a:ext cx="1782220" cy="17747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 Love You GIF by Bouygues Telecom">
            <a:extLst>
              <a:ext uri="{FF2B5EF4-FFF2-40B4-BE49-F238E27FC236}">
                <a16:creationId xmlns:a16="http://schemas.microsoft.com/office/drawing/2014/main" id="{6F7A1D49-D825-B52D-A26D-7600604F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60000">
            <a:off x="138568" y="12821"/>
            <a:ext cx="1482213" cy="1482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488A9BF-2188-575E-829E-3B716F08F2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5" r="6016"/>
          <a:stretch/>
        </p:blipFill>
        <p:spPr>
          <a:xfrm rot="960000">
            <a:off x="6619246" y="163199"/>
            <a:ext cx="1242258" cy="22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56" y="251876"/>
            <a:ext cx="6215002" cy="1776900"/>
          </a:xfrm>
        </p:spPr>
        <p:txBody>
          <a:bodyPr/>
          <a:lstStyle/>
          <a:p>
            <a:pPr algn="ctr"/>
            <a:r>
              <a:rPr lang="en-US" dirty="0"/>
              <a:t>Merci pour </a:t>
            </a:r>
            <a:r>
              <a:rPr lang="fr-FR" dirty="0"/>
              <a:t>votre</a:t>
            </a:r>
            <a:r>
              <a:rPr lang="en-US" dirty="0"/>
              <a:t> attention !</a:t>
            </a:r>
          </a:p>
        </p:txBody>
      </p:sp>
      <p:pic>
        <p:nvPicPr>
          <p:cNvPr id="2050" name="Picture 2" descr="Thank you, tank , you , gif , stamp - GIF animé gratuit - PicMix">
            <a:extLst>
              <a:ext uri="{FF2B5EF4-FFF2-40B4-BE49-F238E27FC236}">
                <a16:creationId xmlns:a16="http://schemas.microsoft.com/office/drawing/2014/main" id="{9BA3869B-9C53-97C9-2C2A-454DC64A9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62" y="3752833"/>
            <a:ext cx="1844571" cy="149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estions1 GIFs - Get the best GIF on GIPHY">
            <a:extLst>
              <a:ext uri="{FF2B5EF4-FFF2-40B4-BE49-F238E27FC236}">
                <a16:creationId xmlns:a16="http://schemas.microsoft.com/office/drawing/2014/main" id="{100F7FD0-824F-2533-78CB-B549CB10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77" y="2291104"/>
            <a:ext cx="2893474" cy="218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68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08735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F2D5384-4194-EA7F-757A-34E44A31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0" y="-361021"/>
            <a:ext cx="5502482" cy="1776900"/>
          </a:xfrm>
        </p:spPr>
        <p:txBody>
          <a:bodyPr/>
          <a:lstStyle/>
          <a:p>
            <a:r>
              <a:rPr lang="fr-FR" dirty="0"/>
              <a:t>Liens externes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66220B-05C8-E452-F816-B025EC8A9E39}"/>
              </a:ext>
            </a:extLst>
          </p:cNvPr>
          <p:cNvSpPr txBox="1"/>
          <p:nvPr/>
        </p:nvSpPr>
        <p:spPr>
          <a:xfrm>
            <a:off x="917060" y="1263406"/>
            <a:ext cx="7639664" cy="156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Base de données Open Food </a:t>
            </a:r>
            <a:r>
              <a:rPr lang="fr-FR" sz="1600" dirty="0" err="1"/>
              <a:t>Facts</a:t>
            </a:r>
            <a:r>
              <a:rPr lang="fr-FR" sz="1600" dirty="0"/>
              <a:t> : </a:t>
            </a:r>
            <a:r>
              <a:rPr lang="fr-FR" sz="1600" dirty="0">
                <a:hlinkClick r:id="rId2"/>
              </a:rPr>
              <a:t>https://fr.openfoodfacts.org/data</a:t>
            </a:r>
            <a:endParaRPr lang="fr-F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Lien du dépôt git : </a:t>
            </a:r>
            <a:r>
              <a:rPr lang="fr-FR" sz="1600" dirty="0">
                <a:hlinkClick r:id="rId3"/>
              </a:rPr>
              <a:t>https://github.com/Alfex-1/Projet_digital</a:t>
            </a:r>
            <a:endParaRPr lang="fr-FR" sz="1600" dirty="0"/>
          </a:p>
          <a:p>
            <a:pPr>
              <a:lnSpc>
                <a:spcPct val="150000"/>
              </a:lnSpc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21382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producteur-final">
            <a:hlinkClick r:id="" action="ppaction://media"/>
            <a:extLst>
              <a:ext uri="{FF2B5EF4-FFF2-40B4-BE49-F238E27FC236}">
                <a16:creationId xmlns:a16="http://schemas.microsoft.com/office/drawing/2014/main" id="{E67EB9CE-F5F8-35FD-5C63-9CE1B46E5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Vidéo secours conso</a:t>
            </a:r>
          </a:p>
        </p:txBody>
      </p:sp>
    </p:spTree>
    <p:extLst>
      <p:ext uri="{BB962C8B-B14F-4D97-AF65-F5344CB8AC3E}">
        <p14:creationId xmlns:p14="http://schemas.microsoft.com/office/powerpoint/2010/main" val="639350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ecours-final">
            <a:hlinkClick r:id="" action="ppaction://media"/>
            <a:extLst>
              <a:ext uri="{FF2B5EF4-FFF2-40B4-BE49-F238E27FC236}">
                <a16:creationId xmlns:a16="http://schemas.microsoft.com/office/drawing/2014/main" id="{B3B47030-19E7-4F74-ABEF-906BF9EB1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059946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163" y="1184506"/>
            <a:ext cx="4038600" cy="2105025"/>
          </a:xfrm>
          <a:prstGeom prst="rect">
            <a:avLst/>
          </a:prstGeom>
        </p:spPr>
      </p:pic>
      <p:pic>
        <p:nvPicPr>
          <p:cNvPr id="1026" name="Picture 2" descr="Mémoriser les formules de math : la technique ! - Potion de Vie">
            <a:extLst>
              <a:ext uri="{FF2B5EF4-FFF2-40B4-BE49-F238E27FC236}">
                <a16:creationId xmlns:a16="http://schemas.microsoft.com/office/drawing/2014/main" id="{CB9BB433-6A38-46A3-AC67-928190D4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261676"/>
            <a:ext cx="1624427" cy="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 descr="Fermer">
            <a:extLst>
              <a:ext uri="{FF2B5EF4-FFF2-40B4-BE49-F238E27FC236}">
                <a16:creationId xmlns:a16="http://schemas.microsoft.com/office/drawing/2014/main" id="{9C1D1AE4-9454-A70E-71F5-0F1ED74D6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8125" y="3940713"/>
            <a:ext cx="1132176" cy="11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E1D7335-7150-90AA-F9E5-C636F1F4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6955">
            <a:off x="5543903" y="1571385"/>
            <a:ext cx="3380061" cy="247922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DCF571-1D64-A3E6-97A4-CA7E8173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38953">
            <a:off x="390932" y="1178722"/>
            <a:ext cx="2498072" cy="33191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4984" y="1221032"/>
            <a:ext cx="4174386" cy="31799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1EF0EC-D2C3-BF92-B846-4C2D9B51BCDE}"/>
              </a:ext>
            </a:extLst>
          </p:cNvPr>
          <p:cNvSpPr/>
          <p:nvPr/>
        </p:nvSpPr>
        <p:spPr>
          <a:xfrm>
            <a:off x="316668" y="247381"/>
            <a:ext cx="8510664" cy="861774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000" b="1" dirty="0">
                <a:solidFill>
                  <a:schemeClr val="dk1"/>
                </a:solidFill>
                <a:latin typeface="Geologica"/>
              </a:rPr>
              <a:t>Place</a:t>
            </a:r>
            <a:r>
              <a:rPr lang="fr-FR" sz="5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sz="5000" b="1" dirty="0">
                <a:solidFill>
                  <a:schemeClr val="dk1"/>
                </a:solidFill>
                <a:latin typeface="Geologica"/>
              </a:rPr>
              <a:t>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126080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620464" y="133301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588830" y="1985569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2E30B5-B22A-EF9C-7E2F-04FBA4BA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04" y="1012942"/>
            <a:ext cx="3091244" cy="344724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+ 1 variable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cible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Not available circle - Free signs icons">
            <a:extLst>
              <a:ext uri="{FF2B5EF4-FFF2-40B4-BE49-F238E27FC236}">
                <a16:creationId xmlns:a16="http://schemas.microsoft.com/office/drawing/2014/main" id="{3F2CA211-A981-5002-4C05-D6C51CFF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52" y="1958113"/>
            <a:ext cx="284861" cy="28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8,539 Balanced Scale Icons - Free in SVG, PNG, ICO - IconScout">
            <a:extLst>
              <a:ext uri="{FF2B5EF4-FFF2-40B4-BE49-F238E27FC236}">
                <a16:creationId xmlns:a16="http://schemas.microsoft.com/office/drawing/2014/main" id="{51A7FA9C-AC14-5C95-38C4-964DE057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17" y="2361571"/>
            <a:ext cx="282315" cy="2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7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Comment </a:t>
            </a:r>
            <a:r>
              <a:rPr lang="en" dirty="0" err="1"/>
              <a:t>fonctionne</a:t>
            </a:r>
            <a:r>
              <a:rPr lang="en" dirty="0"/>
              <a:t> </a:t>
            </a:r>
            <a:r>
              <a:rPr lang="en" dirty="0" err="1"/>
              <a:t>l’application</a:t>
            </a:r>
            <a:r>
              <a:rPr lang="en" dirty="0"/>
              <a:t> ?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  <p:pic>
        <p:nvPicPr>
          <p:cNvPr id="7" name="Graphique 6" descr="Presse-papiers vérifié avec un remplissage uni">
            <a:extLst>
              <a:ext uri="{FF2B5EF4-FFF2-40B4-BE49-F238E27FC236}">
                <a16:creationId xmlns:a16="http://schemas.microsoft.com/office/drawing/2014/main" id="{54BF669A-92FB-361D-B21B-426030D80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369" y="1603142"/>
            <a:ext cx="914400" cy="914400"/>
          </a:xfrm>
          <a:prstGeom prst="rect">
            <a:avLst/>
          </a:prstGeom>
        </p:spPr>
      </p:pic>
      <p:pic>
        <p:nvPicPr>
          <p:cNvPr id="9" name="Graphique 8" descr="Histoire avec un remplissage uni">
            <a:extLst>
              <a:ext uri="{FF2B5EF4-FFF2-40B4-BE49-F238E27FC236}">
                <a16:creationId xmlns:a16="http://schemas.microsoft.com/office/drawing/2014/main" id="{F0D94D73-1AC7-F40E-9679-22EB70FF4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369" y="3579284"/>
            <a:ext cx="914400" cy="914400"/>
          </a:xfrm>
          <a:prstGeom prst="rect">
            <a:avLst/>
          </a:prstGeom>
        </p:spPr>
      </p:pic>
      <p:pic>
        <p:nvPicPr>
          <p:cNvPr id="11" name="Graphique 10" descr="Questions avec un remplissage uni">
            <a:extLst>
              <a:ext uri="{FF2B5EF4-FFF2-40B4-BE49-F238E27FC236}">
                <a16:creationId xmlns:a16="http://schemas.microsoft.com/office/drawing/2014/main" id="{375277FA-4880-E481-256D-528C7C8BB8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814" y="2656478"/>
            <a:ext cx="914400" cy="914400"/>
          </a:xfrm>
          <a:prstGeom prst="rect">
            <a:avLst/>
          </a:prstGeom>
        </p:spPr>
      </p:pic>
      <p:pic>
        <p:nvPicPr>
          <p:cNvPr id="6" name="Graphique 5" descr="Télécharger avec un remplissage uni">
            <a:extLst>
              <a:ext uri="{FF2B5EF4-FFF2-40B4-BE49-F238E27FC236}">
                <a16:creationId xmlns:a16="http://schemas.microsoft.com/office/drawing/2014/main" id="{8F84DE71-E1F1-0B9C-8656-439D699E21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814" y="704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4025D49-4105-6E4D-C350-AD3FEA1F6D2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2790" y="2067228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E7EB60-5501-C855-A46F-2EB93BD3D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089" y="2449453"/>
            <a:ext cx="3787576" cy="200584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F14E2BD-08A8-7AEF-11E7-250524DC0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87" y="1268238"/>
            <a:ext cx="4380940" cy="4053674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26690" y="1842579"/>
            <a:ext cx="1458342" cy="14583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87C655-38E7-D81B-68F7-496B7948EB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490" y="1672444"/>
            <a:ext cx="4094733" cy="26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8F14E2BD-08A8-7AEF-11E7-250524DC0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87" y="1268238"/>
            <a:ext cx="4380940" cy="40536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87C655-38E7-D81B-68F7-496B7948E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90" y="1672444"/>
            <a:ext cx="4094733" cy="2637228"/>
          </a:xfrm>
          <a:prstGeom prst="rect">
            <a:avLst/>
          </a:prstGeom>
        </p:spPr>
      </p:pic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4025D49-4105-6E4D-C350-AD3FEA1F6D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2790" y="2067228"/>
            <a:ext cx="3940201" cy="32546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E7EB60-5501-C855-A46F-2EB93BD3D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89" y="2449453"/>
            <a:ext cx="3787576" cy="2005842"/>
          </a:xfrm>
          <a:prstGeom prst="rect">
            <a:avLst/>
          </a:prstGeom>
        </p:spPr>
      </p:pic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5685" y="2092593"/>
            <a:ext cx="1458342" cy="1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4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1184</Words>
  <Application>Microsoft Office PowerPoint</Application>
  <PresentationFormat>Affichage à l'écran (16:9)</PresentationFormat>
  <Paragraphs>229</Paragraphs>
  <Slides>38</Slides>
  <Notes>18</Notes>
  <HiddenSlides>0</HiddenSlides>
  <MMClips>2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52" baseType="lpstr">
      <vt:lpstr>ADLaM Display</vt:lpstr>
      <vt:lpstr>Times New Roman</vt:lpstr>
      <vt:lpstr>DM Sans</vt:lpstr>
      <vt:lpstr>Geologica SemiBold</vt:lpstr>
      <vt:lpstr>Calibri</vt:lpstr>
      <vt:lpstr>Geologica</vt:lpstr>
      <vt:lpstr>Fira Sans Extra Condensed</vt:lpstr>
      <vt:lpstr>Arial</vt:lpstr>
      <vt:lpstr>Nunito Light</vt:lpstr>
      <vt:lpstr>Figtree</vt:lpstr>
      <vt:lpstr>Aptos Narrow</vt:lpstr>
      <vt:lpstr>Proxima Nova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Comment fonctionne l’application ?</vt:lpstr>
      <vt:lpstr>Présentation PowerPoint</vt:lpstr>
      <vt:lpstr>Présentation PowerPoint</vt:lpstr>
      <vt:lpstr>Interface d’accueil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Difficultés</vt:lpstr>
      <vt:lpstr>Le trio de choc noté</vt:lpstr>
      <vt:lpstr>Merci pour votre attention !</vt:lpstr>
      <vt:lpstr>ANNEXES</vt:lpstr>
      <vt:lpstr>Présentation PowerPoint</vt:lpstr>
      <vt:lpstr>Liens externes</vt:lpstr>
      <vt:lpstr>Test Producteur </vt:lpstr>
      <vt:lpstr>Présentation PowerPoint</vt:lpstr>
      <vt:lpstr>Vidéo secours conso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712</cp:revision>
  <dcterms:modified xsi:type="dcterms:W3CDTF">2023-12-19T15:29:59Z</dcterms:modified>
</cp:coreProperties>
</file>